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0" r:id="rId6"/>
    <p:sldId id="265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98B43-5412-5C99-3FB6-AB65C1949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C20BF-08BD-CA3F-401C-0A62D4728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E9D77-E458-EE69-230D-81618D342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14BC7-B7DC-A1B6-30C8-91F09F8AB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87E78-5D13-F5C9-4D89-2F5585577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3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6637A-DE50-B09F-A3D0-55201223F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CBA32-A33B-EFFF-9DB2-0568C17A3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9DF40-FB60-B8FC-5142-1A811FB16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156F3-C686-DA1F-FB32-F49E84783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C647C-E784-9B36-A45C-843679B3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1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174C31-30B0-DB80-7980-3AC9340FB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5E091-D41E-B907-0440-1E408E1A0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8E9B3-A558-4882-5F7E-47B9622BF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E805A-06CE-14E4-5D54-8C11E8112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58FB8-B552-16A8-6FBF-55FFC154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6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0A759-BBB1-A2A0-4F5A-A6DC69199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DE705-9ACB-B2F3-7CF2-4BDE1902F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8121C-75AA-B9B7-B0FB-B318BA7DF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8F953-CE9F-92F6-D707-162D531D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CACBA-EA15-6962-B357-630D3DE19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6BE3E-1954-FAC8-5E71-934AD9F59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C33CA-AC57-4C50-CD7C-A55B365C5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AD8C6-37BA-4B5E-1308-AD44ABFF9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7BD81-182B-4B66-455F-C02B7AFA6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8B459-4C6A-6313-025A-7F8166955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3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E5AF1-17F7-5869-D2DA-753D8AE1A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1D246-F023-D37A-B9EE-ADF8E0D64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33C72-A879-C702-51F5-A3C9D6B1F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6CCFC-0323-0F45-7C6A-8E699184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C040A-82F0-FF2C-3F8D-A4EB987FA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906AC-675E-77EF-C159-88C9A5032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3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33816-7ECE-24EC-64B9-6D85D46EA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FA0486-5554-80D2-5586-5F26F814D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374C6-EAD1-1DCC-00EF-893DD2C29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1EBEC0-BF3E-3542-3BAB-C770A0E76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AB740-0AEB-2163-19E9-030700D14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BEECE0-D5E5-E8B3-B646-2A29D7FF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A4CBD-3051-7099-4BA3-DFE88D677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420095-899C-9692-897A-D39B8A20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467FF-45FE-53BA-2097-BE6D7E728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6D4E37-D1FD-B2A5-3091-A90CF8459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9DC26C-CE17-961D-4B44-985F7293B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7774B-A377-FEE8-55C3-950CAD62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7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226850-15ED-CF68-7E94-6AE68EEF4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5A1215-56F7-8560-01A4-5CF46F8FE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2AF3E-2423-0AC1-C293-BB090F3E9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7295C-44B3-D2C8-1F8C-05142516D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CAC8E-FB58-82F6-9A45-0F3B89EDE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4935AE-7C6C-F67E-3B33-ED048B1BB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28F53-EF21-FA53-71ED-5B6BC9319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B2193-47D2-1EA1-4B36-99C4A7971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6B4377-B618-A386-D84D-7991CCC20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6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AC11-ED94-628A-A088-582BE9167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E5FE11-7CE7-DC98-E961-718C78B82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E0A1A0-A474-E991-6860-D0AEA2E46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ADE52-50CA-DDAE-05DF-08BBBC54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D2465-2D1A-A3EB-71BA-E8A0B38F4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9FCC6-32F1-06C9-C503-8BD30BCEF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1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83C2DC-8DB6-1D35-1025-69F15B31B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4BF9A-3334-463C-FD31-B960AD113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E4AA2-D4DA-731E-2E93-D4F3B4C62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1B5BF-6A12-6037-8B30-3ADA51549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164B6-E736-8138-ECB4-6E9CB715BD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5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resource.cores.utah.edu/#/hom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alrapp.org/" TargetMode="External"/><Relationship Id="rId2" Type="http://schemas.openxmlformats.org/officeDocument/2006/relationships/hyperlink" Target="https://www.columbusinstruments.com/downloa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C073D-3741-731B-C623-016C3D89C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671" y="1258837"/>
            <a:ext cx="9144000" cy="3944611"/>
          </a:xfrm>
        </p:spPr>
        <p:txBody>
          <a:bodyPr>
            <a:normAutofit/>
          </a:bodyPr>
          <a:lstStyle/>
          <a:p>
            <a:r>
              <a:rPr lang="en-US" b="1" dirty="0"/>
              <a:t>How to book </a:t>
            </a:r>
            <a:r>
              <a:rPr lang="en-US" altLang="zh-CN" b="1" dirty="0"/>
              <a:t>CLAMS</a:t>
            </a:r>
            <a:r>
              <a:rPr lang="en-US" b="1" dirty="0"/>
              <a:t> and</a:t>
            </a:r>
            <a:r>
              <a:rPr lang="zh-CN" altLang="en-US" b="1" dirty="0"/>
              <a:t> </a:t>
            </a:r>
            <a:r>
              <a:rPr lang="en-US" altLang="zh-CN" b="1" dirty="0"/>
              <a:t>prepare</a:t>
            </a:r>
            <a:r>
              <a:rPr lang="zh-CN" altLang="en-US" b="1" dirty="0"/>
              <a:t> </a:t>
            </a:r>
            <a:r>
              <a:rPr lang="en-US" altLang="zh-CN" b="1" dirty="0"/>
              <a:t>an</a:t>
            </a:r>
            <a:r>
              <a:rPr lang="zh-CN" altLang="en-US" b="1" dirty="0"/>
              <a:t> </a:t>
            </a:r>
            <a:r>
              <a:rPr lang="en-US" altLang="zh-CN" b="1" dirty="0"/>
              <a:t>experiment</a:t>
            </a:r>
            <a:br>
              <a:rPr lang="en-US" altLang="zh-CN" b="1" dirty="0"/>
            </a:br>
            <a:br>
              <a:rPr lang="en-US" altLang="zh-CN" dirty="0"/>
            </a:br>
            <a:r>
              <a:rPr lang="en-US" altLang="zh-CN" sz="2800" dirty="0"/>
              <a:t>Ying Li</a:t>
            </a:r>
            <a:br>
              <a:rPr lang="en-US" altLang="zh-CN" sz="2800" dirty="0"/>
            </a:br>
            <a:r>
              <a:rPr lang="en-US" altLang="zh-CN" sz="2800" dirty="0"/>
              <a:t>MPC, 2024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860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AF65F-4208-89F4-05D6-E8082679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3" y="23942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1. Book your CLAMS experiment online</a:t>
            </a:r>
            <a:br>
              <a:rPr lang="en-US" sz="2800" dirty="0"/>
            </a:br>
            <a:r>
              <a:rPr lang="en-US" sz="2000" dirty="0">
                <a:hlinkClick r:id="rId2"/>
              </a:rPr>
              <a:t>https://resource.cores.utah.edu/#/home</a:t>
            </a:r>
            <a:r>
              <a:rPr lang="en-US" sz="20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E6620-1547-58B6-A73F-9F4E34C0A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7DDB7E-02D3-84E0-1B31-29E72C744E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795" y="1651869"/>
            <a:ext cx="11538409" cy="394316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79574B5-32B6-520D-8D4D-FC61F6858472}"/>
              </a:ext>
            </a:extLst>
          </p:cNvPr>
          <p:cNvSpPr/>
          <p:nvPr/>
        </p:nvSpPr>
        <p:spPr>
          <a:xfrm>
            <a:off x="4562573" y="3429000"/>
            <a:ext cx="1131217" cy="34937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85447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8BF114B-4A9F-1784-79A0-C4F9E45A8425}"/>
              </a:ext>
            </a:extLst>
          </p:cNvPr>
          <p:cNvSpPr txBox="1"/>
          <p:nvPr/>
        </p:nvSpPr>
        <p:spPr>
          <a:xfrm flipH="1">
            <a:off x="708544" y="556541"/>
            <a:ext cx="10637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2. Choose the slot you plan to do the experiment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4C0E05E-FA65-8506-7FB0-89F31A1B4165}"/>
              </a:ext>
            </a:extLst>
          </p:cNvPr>
          <p:cNvGrpSpPr/>
          <p:nvPr/>
        </p:nvGrpSpPr>
        <p:grpSpPr>
          <a:xfrm>
            <a:off x="1073448" y="1183652"/>
            <a:ext cx="9382874" cy="4327351"/>
            <a:chOff x="1073448" y="1183652"/>
            <a:chExt cx="9382874" cy="4327351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8DE28CD-774E-0A79-9819-082289D362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3448" y="1183652"/>
              <a:ext cx="9382874" cy="4327351"/>
            </a:xfrm>
            <a:prstGeom prst="rect">
              <a:avLst/>
            </a:prstGeom>
          </p:spPr>
        </p:pic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9ECE7679-0AA1-F114-BF0E-7E5D8D9CE33B}"/>
                </a:ext>
              </a:extLst>
            </p:cNvPr>
            <p:cNvSpPr/>
            <p:nvPr/>
          </p:nvSpPr>
          <p:spPr>
            <a:xfrm>
              <a:off x="1114452" y="3013830"/>
              <a:ext cx="1050584" cy="28620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0963B66-B8D9-6260-17AB-86BA0A2D3DBC}"/>
                </a:ext>
              </a:extLst>
            </p:cNvPr>
            <p:cNvSpPr/>
            <p:nvPr/>
          </p:nvSpPr>
          <p:spPr>
            <a:xfrm>
              <a:off x="1073448" y="4945555"/>
              <a:ext cx="1050584" cy="28620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1395B3B-4EF7-3AF8-E207-D61E43DD4658}"/>
              </a:ext>
            </a:extLst>
          </p:cNvPr>
          <p:cNvSpPr txBox="1"/>
          <p:nvPr/>
        </p:nvSpPr>
        <p:spPr>
          <a:xfrm>
            <a:off x="811889" y="5798034"/>
            <a:ext cx="10244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If you want to control the temperature (cold exposure or thermoneutrality) or use different light cycle, please choose “Metabolic Chamber (old)”. Otherwise, please choose “Metabolic Chamber (New)”.</a:t>
            </a:r>
          </a:p>
        </p:txBody>
      </p:sp>
    </p:spTree>
    <p:extLst>
      <p:ext uri="{BB962C8B-B14F-4D97-AF65-F5344CB8AC3E}">
        <p14:creationId xmlns:p14="http://schemas.microsoft.com/office/powerpoint/2010/main" val="47721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8BF114B-4A9F-1784-79A0-C4F9E45A8425}"/>
              </a:ext>
            </a:extLst>
          </p:cNvPr>
          <p:cNvSpPr txBox="1"/>
          <p:nvPr/>
        </p:nvSpPr>
        <p:spPr>
          <a:xfrm flipH="1">
            <a:off x="708544" y="556541"/>
            <a:ext cx="10637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</a:rPr>
              <a:t>3. Choose the slot you plan to do the experiment</a:t>
            </a:r>
            <a:endParaRPr lang="en-US" sz="2800" dirty="0"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46F706-6ECD-6BCE-740C-169B6B914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492" y="1192085"/>
            <a:ext cx="10407015" cy="459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9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B84C48-011A-BB26-15AA-D35629E37DE7}"/>
              </a:ext>
            </a:extLst>
          </p:cNvPr>
          <p:cNvSpPr txBox="1"/>
          <p:nvPr/>
        </p:nvSpPr>
        <p:spPr>
          <a:xfrm flipH="1">
            <a:off x="419798" y="1283389"/>
            <a:ext cx="69471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4. Type in you information and schedule an event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We suggest a minimum of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three days </a:t>
            </a:r>
            <a:r>
              <a:rPr lang="en-US" sz="2800" dirty="0">
                <a:latin typeface="+mj-lt"/>
              </a:rPr>
              <a:t>for acclimation, as it typically takes the mouse approximately one to one and a half days to adjust to the new environment.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C7888FA-8245-1C05-A2AF-E475DAFD3067}"/>
              </a:ext>
            </a:extLst>
          </p:cNvPr>
          <p:cNvGrpSpPr/>
          <p:nvPr/>
        </p:nvGrpSpPr>
        <p:grpSpPr>
          <a:xfrm>
            <a:off x="7647207" y="470299"/>
            <a:ext cx="2703170" cy="5917401"/>
            <a:chOff x="4671093" y="236980"/>
            <a:chExt cx="2703170" cy="591740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87A0111-7969-6090-22D7-D6CB1F149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01372" y="236980"/>
              <a:ext cx="2472891" cy="5917401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3DE2786-6E39-5053-ECCA-81E96FC85676}"/>
                </a:ext>
              </a:extLst>
            </p:cNvPr>
            <p:cNvSpPr/>
            <p:nvPr/>
          </p:nvSpPr>
          <p:spPr>
            <a:xfrm>
              <a:off x="4819651" y="1390069"/>
              <a:ext cx="1276349" cy="242790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66D1318-CF9C-9848-6D5B-2A9266CC8136}"/>
                </a:ext>
              </a:extLst>
            </p:cNvPr>
            <p:cNvSpPr/>
            <p:nvPr/>
          </p:nvSpPr>
          <p:spPr>
            <a:xfrm>
              <a:off x="4901372" y="2952890"/>
              <a:ext cx="1276349" cy="242790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A1AF5BC-259D-6511-9A94-2A2CA7C9548A}"/>
                </a:ext>
              </a:extLst>
            </p:cNvPr>
            <p:cNvSpPr/>
            <p:nvPr/>
          </p:nvSpPr>
          <p:spPr>
            <a:xfrm>
              <a:off x="4953573" y="3235514"/>
              <a:ext cx="1276349" cy="242790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6CCF78C-8FE9-A6D9-451F-FA4E3E776206}"/>
                </a:ext>
              </a:extLst>
            </p:cNvPr>
            <p:cNvSpPr/>
            <p:nvPr/>
          </p:nvSpPr>
          <p:spPr>
            <a:xfrm>
              <a:off x="4671093" y="5810113"/>
              <a:ext cx="1276349" cy="242790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120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B84C48-011A-BB26-15AA-D35629E37DE7}"/>
              </a:ext>
            </a:extLst>
          </p:cNvPr>
          <p:cNvSpPr txBox="1"/>
          <p:nvPr/>
        </p:nvSpPr>
        <p:spPr>
          <a:xfrm flipH="1">
            <a:off x="464622" y="785847"/>
            <a:ext cx="109743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5. Bring the mice and their diet to MPC around 10 am on the scheduled day.</a:t>
            </a:r>
          </a:p>
          <a:p>
            <a:r>
              <a:rPr lang="en-US" sz="2800" dirty="0">
                <a:latin typeface="+mj-lt"/>
              </a:rPr>
              <a:t>6. Weigh and tail mark the mice upon arrival.</a:t>
            </a:r>
          </a:p>
          <a:p>
            <a:r>
              <a:rPr lang="en-US" sz="2800" dirty="0">
                <a:latin typeface="+mj-lt"/>
              </a:rPr>
              <a:t>7. Complete a form with detailed information about the mice.</a:t>
            </a:r>
          </a:p>
          <a:p>
            <a:r>
              <a:rPr lang="en-US" sz="2800" dirty="0">
                <a:latin typeface="+mj-lt"/>
              </a:rPr>
              <a:t>8. Conduct body composition measurements.</a:t>
            </a:r>
          </a:p>
          <a:p>
            <a:r>
              <a:rPr lang="en-US" sz="2800" dirty="0">
                <a:latin typeface="+mj-lt"/>
              </a:rPr>
              <a:t>9. Return to collect the mice approximately 3 to 4 days later, ideally between 12 to 1 pm.</a:t>
            </a:r>
          </a:p>
          <a:p>
            <a:r>
              <a:rPr lang="en-US" sz="2800" dirty="0">
                <a:latin typeface="+mj-lt"/>
              </a:rPr>
              <a:t>10. Perform another round of body composition measurements.</a:t>
            </a:r>
          </a:p>
          <a:p>
            <a:r>
              <a:rPr lang="en-US" sz="2800" dirty="0">
                <a:latin typeface="+mj-lt"/>
              </a:rPr>
              <a:t>11. Transfer and organize the collected data for analysis.</a:t>
            </a:r>
          </a:p>
        </p:txBody>
      </p:sp>
    </p:spTree>
    <p:extLst>
      <p:ext uri="{BB962C8B-B14F-4D97-AF65-F5344CB8AC3E}">
        <p14:creationId xmlns:p14="http://schemas.microsoft.com/office/powerpoint/2010/main" val="743553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ABB7B-DD3F-CD30-B51D-BDF557669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547" y="1349973"/>
            <a:ext cx="10515600" cy="2168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CLAX download: Free software from Columbus Instruments.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https://www.columbusinstruments.com/downloads/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CalR</a:t>
            </a:r>
            <a:r>
              <a:rPr lang="en-US" sz="2000" dirty="0"/>
              <a:t>:  Free online software.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https://calrapp.org/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E5C88E-8449-5E33-6AF7-5F70BE304411}"/>
              </a:ext>
            </a:extLst>
          </p:cNvPr>
          <p:cNvSpPr txBox="1"/>
          <p:nvPr/>
        </p:nvSpPr>
        <p:spPr>
          <a:xfrm>
            <a:off x="1139922" y="453462"/>
            <a:ext cx="8569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12. CLAMS data analysis software suite</a:t>
            </a:r>
          </a:p>
        </p:txBody>
      </p:sp>
    </p:spTree>
    <p:extLst>
      <p:ext uri="{BB962C8B-B14F-4D97-AF65-F5344CB8AC3E}">
        <p14:creationId xmlns:p14="http://schemas.microsoft.com/office/powerpoint/2010/main" val="911743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5119</TotalTime>
  <Words>264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How to book CLAMS and prepare an experiment  Ying Li MPC, 2024</vt:lpstr>
      <vt:lpstr>1. Book your CLAMS experiment online https://resource.cores.utah.edu/#/home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book Seahorse from HSC website</dc:title>
  <dc:creator>LI YING</dc:creator>
  <cp:lastModifiedBy>LI YING</cp:lastModifiedBy>
  <cp:revision>13</cp:revision>
  <dcterms:created xsi:type="dcterms:W3CDTF">2023-08-21T15:41:59Z</dcterms:created>
  <dcterms:modified xsi:type="dcterms:W3CDTF">2024-03-14T20:25:15Z</dcterms:modified>
</cp:coreProperties>
</file>